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6" r:id="rId2"/>
    <p:sldId id="2540" r:id="rId3"/>
    <p:sldId id="2565" r:id="rId4"/>
    <p:sldId id="2597" r:id="rId5"/>
    <p:sldId id="2598" r:id="rId6"/>
    <p:sldId id="2599" r:id="rId7"/>
    <p:sldId id="2601" r:id="rId8"/>
    <p:sldId id="2617" r:id="rId9"/>
    <p:sldId id="2602" r:id="rId10"/>
    <p:sldId id="2603" r:id="rId11"/>
    <p:sldId id="2618" r:id="rId12"/>
    <p:sldId id="2600" r:id="rId13"/>
    <p:sldId id="2604" r:id="rId14"/>
    <p:sldId id="2606" r:id="rId15"/>
    <p:sldId id="2605" r:id="rId16"/>
    <p:sldId id="2607" r:id="rId17"/>
    <p:sldId id="2608" r:id="rId18"/>
    <p:sldId id="2584" r:id="rId19"/>
    <p:sldId id="2609" r:id="rId20"/>
    <p:sldId id="2610" r:id="rId21"/>
    <p:sldId id="2614" r:id="rId22"/>
    <p:sldId id="2619" r:id="rId23"/>
    <p:sldId id="2615" r:id="rId24"/>
    <p:sldId id="261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3E9"/>
    <a:srgbClr val="1F1F26"/>
    <a:srgbClr val="5DAAB0"/>
    <a:srgbClr val="3B7579"/>
    <a:srgbClr val="AAD3D6"/>
    <a:srgbClr val="418287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EB1D8-4FB0-4DE2-86F7-2539DDC4D6F4}" v="63" dt="2025-05-09T13:53:41.47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280" autoAdjust="0"/>
  </p:normalViewPr>
  <p:slideViewPr>
    <p:cSldViewPr snapToGrid="0" snapToObjects="1" showGuides="1">
      <p:cViewPr>
        <p:scale>
          <a:sx n="66" d="100"/>
          <a:sy n="66" d="100"/>
        </p:scale>
        <p:origin x="1330" y="32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3641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4" y="4660371"/>
            <a:ext cx="10429569" cy="48190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SOCIAL MEDIA REACH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</a:br>
            <a:r>
              <a:rPr lang="en-US" sz="2700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                                                                                              Where Content Meets Influence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F0616-C23B-06B7-64F3-A7E3FB4373EF}"/>
              </a:ext>
            </a:extLst>
          </p:cNvPr>
          <p:cNvSpPr txBox="1"/>
          <p:nvPr/>
        </p:nvSpPr>
        <p:spPr>
          <a:xfrm>
            <a:off x="7914968" y="5810865"/>
            <a:ext cx="417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TEAM: Vyshnavi(TEAM LEAD)</a:t>
            </a:r>
          </a:p>
          <a:p>
            <a:r>
              <a:rPr lang="en-IN" dirty="0">
                <a:solidFill>
                  <a:schemeClr val="bg1"/>
                </a:solidFill>
              </a:rPr>
              <a:t>           :Vijay</a:t>
            </a:r>
          </a:p>
          <a:p>
            <a:r>
              <a:rPr lang="en-IN" dirty="0">
                <a:solidFill>
                  <a:schemeClr val="bg1"/>
                </a:solidFill>
              </a:rPr>
              <a:t>           :Keerthi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C3C64-940F-8F29-713D-6121FE602396}"/>
              </a:ext>
            </a:extLst>
          </p:cNvPr>
          <p:cNvSpPr txBox="1"/>
          <p:nvPr/>
        </p:nvSpPr>
        <p:spPr>
          <a:xfrm>
            <a:off x="835742" y="6292645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GUIDE</a:t>
            </a:r>
            <a:r>
              <a:rPr lang="en-IN" dirty="0"/>
              <a:t> :-</a:t>
            </a:r>
            <a:r>
              <a:rPr lang="en-IN" dirty="0">
                <a:solidFill>
                  <a:schemeClr val="bg1"/>
                </a:solidFill>
              </a:rPr>
              <a:t>Mahendra sir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112AA-78E6-72D8-781F-A1EFE6AC4AA0}"/>
              </a:ext>
            </a:extLst>
          </p:cNvPr>
          <p:cNvSpPr txBox="1"/>
          <p:nvPr/>
        </p:nvSpPr>
        <p:spPr>
          <a:xfrm>
            <a:off x="3599917" y="22352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Multi-variate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B6C3C-CC69-5362-B800-6A803458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7" y="995680"/>
            <a:ext cx="10995949" cy="50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09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BDE93-427F-080D-6EF3-EA33557D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1" y="729205"/>
            <a:ext cx="11239017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98F6DE-4F5A-139E-FCEC-F7167960B092}"/>
              </a:ext>
            </a:extLst>
          </p:cNvPr>
          <p:cNvSpPr txBox="1"/>
          <p:nvPr/>
        </p:nvSpPr>
        <p:spPr>
          <a:xfrm>
            <a:off x="4395019" y="261610"/>
            <a:ext cx="297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Filling Null Va</a:t>
            </a:r>
            <a:r>
              <a:rPr lang="en-IN" sz="2800" b="1" dirty="0"/>
              <a:t>l</a:t>
            </a:r>
            <a:r>
              <a:rPr lang="en-IN" sz="2400" b="1" dirty="0"/>
              <a:t>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70734-97C9-750C-2F41-79AE9080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65" y="2699430"/>
            <a:ext cx="4822785" cy="389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99D59-31C9-2933-08C8-24EA35D1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9" y="1306257"/>
            <a:ext cx="5991828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EFD8B-1580-2ED6-9CB0-5C4CC8B3EA8C}"/>
              </a:ext>
            </a:extLst>
          </p:cNvPr>
          <p:cNvSpPr txBox="1"/>
          <p:nvPr/>
        </p:nvSpPr>
        <p:spPr>
          <a:xfrm>
            <a:off x="4029587" y="53207"/>
            <a:ext cx="297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Handling Outliers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49AF6-B1C0-2CF3-188F-C7AEE2DD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2" t="2410" r="1932" b="1772"/>
          <a:stretch/>
        </p:blipFill>
        <p:spPr>
          <a:xfrm>
            <a:off x="254983" y="768007"/>
            <a:ext cx="4266217" cy="3020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E205B-B2E2-BD5E-85F1-400016ED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4" t="2231" r="1855" b="2231"/>
          <a:stretch/>
        </p:blipFill>
        <p:spPr>
          <a:xfrm>
            <a:off x="6330990" y="685268"/>
            <a:ext cx="5191760" cy="3294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071C1-97B6-7576-4B2D-CCA84DC8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20" t="1027" r="2320" b="1031"/>
          <a:stretch/>
        </p:blipFill>
        <p:spPr>
          <a:xfrm>
            <a:off x="2605547" y="3980058"/>
            <a:ext cx="5276781" cy="28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8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3E459-929F-8D91-6E7E-3D182A5990C3}"/>
              </a:ext>
            </a:extLst>
          </p:cNvPr>
          <p:cNvSpPr txBox="1"/>
          <p:nvPr/>
        </p:nvSpPr>
        <p:spPr>
          <a:xfrm>
            <a:off x="4493342" y="629265"/>
            <a:ext cx="32938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Handling Outliers</a:t>
            </a:r>
          </a:p>
          <a:p>
            <a:endParaRPr lang="en-IN" dirty="0"/>
          </a:p>
        </p:txBody>
      </p:sp>
      <p:pic>
        <p:nvPicPr>
          <p:cNvPr id="4" name="Picture 3" descr="A graph with a bar and a number of numbers&#10;&#10;AI-generated content may be incorrect.">
            <a:extLst>
              <a:ext uri="{FF2B5EF4-FFF2-40B4-BE49-F238E27FC236}">
                <a16:creationId xmlns:a16="http://schemas.microsoft.com/office/drawing/2014/main" id="{E6289D28-FC23-E419-8FA1-AB5E212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575" y="1351254"/>
            <a:ext cx="573485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5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F2861A-FEF5-C983-9E00-F3D765DA07BA}"/>
              </a:ext>
            </a:extLst>
          </p:cNvPr>
          <p:cNvSpPr txBox="1"/>
          <p:nvPr/>
        </p:nvSpPr>
        <p:spPr>
          <a:xfrm>
            <a:off x="766915" y="579670"/>
            <a:ext cx="669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b="1" dirty="0"/>
              <a:t>Predictive </a:t>
            </a:r>
            <a:r>
              <a:rPr lang="en-IN" sz="3200" b="1" dirty="0" err="1"/>
              <a:t>Modeling</a:t>
            </a:r>
            <a:r>
              <a:rPr lang="en-IN" sz="3200" b="1" dirty="0"/>
              <a:t> X and Y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94B23-3BBB-021D-C00A-F7E19CCF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7" y="2222339"/>
            <a:ext cx="7106856" cy="18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50E3D-ECEC-4834-62EB-8E0FA19A7AE6}"/>
              </a:ext>
            </a:extLst>
          </p:cNvPr>
          <p:cNvSpPr txBox="1"/>
          <p:nvPr/>
        </p:nvSpPr>
        <p:spPr>
          <a:xfrm>
            <a:off x="3903406" y="639097"/>
            <a:ext cx="698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Feature Engineering</a:t>
            </a:r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64B565-E221-31C5-CB17-63EC9822E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1533832"/>
            <a:ext cx="11080955" cy="48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9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C215A-1B40-2D65-E017-34DD56C0631D}"/>
              </a:ext>
            </a:extLst>
          </p:cNvPr>
          <p:cNvSpPr txBox="1"/>
          <p:nvPr/>
        </p:nvSpPr>
        <p:spPr>
          <a:xfrm>
            <a:off x="4326193" y="1234011"/>
            <a:ext cx="35396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Train-Test Split</a:t>
            </a:r>
            <a:endParaRPr lang="en-IN" sz="3200" b="1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0C5BF-C75C-ED89-ED9F-BECEB0F1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91" y="3275635"/>
            <a:ext cx="5532700" cy="9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building 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510B5-85B8-FE39-3C89-F40192E25748}"/>
              </a:ext>
            </a:extLst>
          </p:cNvPr>
          <p:cNvSpPr txBox="1"/>
          <p:nvPr/>
        </p:nvSpPr>
        <p:spPr>
          <a:xfrm>
            <a:off x="3373120" y="865239"/>
            <a:ext cx="763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Training model with 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D67FC-AF6D-0F43-8B3D-C5B7E9ED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9" y="2013995"/>
            <a:ext cx="6967959" cy="2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1" y="459854"/>
            <a:ext cx="7869414" cy="521671"/>
          </a:xfrm>
        </p:spPr>
        <p:txBody>
          <a:bodyPr/>
          <a:lstStyle/>
          <a:p>
            <a:r>
              <a:rPr lang="en-US" sz="4800" dirty="0"/>
              <a:t>Business Study of the Project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8420" y="1200505"/>
            <a:ext cx="4083996" cy="755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Correlation analysis</a:t>
            </a:r>
            <a:r>
              <a:rPr lang="en-US" dirty="0"/>
              <a:t> between views, subscribers, and number of videos.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7231" y="1899125"/>
            <a:ext cx="4294206" cy="755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Category-based performance</a:t>
            </a:r>
            <a:r>
              <a:rPr lang="en-US" dirty="0"/>
              <a:t> comparison.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9092" y="2526890"/>
            <a:ext cx="4294206" cy="9021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Growth rate</a:t>
            </a:r>
            <a:r>
              <a:rPr lang="en-US" dirty="0"/>
              <a:t> relative to creation date.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50953" y="3353395"/>
            <a:ext cx="4294206" cy="755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</a:t>
            </a:r>
            <a:r>
              <a:rPr lang="en-US" b="1" dirty="0"/>
              <a:t>top-performing niches</a:t>
            </a:r>
            <a:r>
              <a:rPr lang="en-US" dirty="0"/>
              <a:t> or content types.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595802" y="391651"/>
            <a:ext cx="3557587" cy="427047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6C743-FC41-CA63-5BFF-FE32A3CA9CBE}"/>
              </a:ext>
            </a:extLst>
          </p:cNvPr>
          <p:cNvSpPr txBox="1"/>
          <p:nvPr/>
        </p:nvSpPr>
        <p:spPr>
          <a:xfrm>
            <a:off x="7703956" y="4736328"/>
            <a:ext cx="3449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About us :- </a:t>
            </a:r>
          </a:p>
          <a:p>
            <a:r>
              <a:rPr lang="en-IN" dirty="0"/>
              <a:t>                   </a:t>
            </a:r>
            <a:r>
              <a:rPr lang="en-US" dirty="0">
                <a:latin typeface="+mj-lt"/>
              </a:rPr>
              <a:t>To assess factors influencing YouTube reach and performance using metrics such as subscriber count, view count, video count, and content category.</a:t>
            </a:r>
            <a:r>
              <a:rPr lang="en-IN" dirty="0">
                <a:latin typeface="+mj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C3B21-2075-3274-23D0-91DAD44E8ED6}"/>
              </a:ext>
            </a:extLst>
          </p:cNvPr>
          <p:cNvSpPr txBox="1"/>
          <p:nvPr/>
        </p:nvSpPr>
        <p:spPr>
          <a:xfrm>
            <a:off x="2776275" y="3954585"/>
            <a:ext cx="42942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Factors:-</a:t>
            </a:r>
          </a:p>
          <a:p>
            <a:r>
              <a:rPr lang="en-IN" dirty="0"/>
              <a:t>               1)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channel_id</a:t>
            </a:r>
            <a:endParaRPr lang="en-IN" b="0" i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dirty="0"/>
              <a:t>               2)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channel_title</a:t>
            </a:r>
            <a:endParaRPr lang="en-IN" b="0" i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3)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category</a:t>
            </a: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4)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subscriber_count</a:t>
            </a:r>
            <a:endParaRPr lang="en-IN" b="0" i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5)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view_count</a:t>
            </a:r>
            <a:r>
              <a:rPr lang="en-IN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6)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video_count</a:t>
            </a:r>
            <a:r>
              <a:rPr lang="en-IN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7)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created_at</a:t>
            </a:r>
            <a:r>
              <a:rPr lang="en-IN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IN" dirty="0">
                <a:latin typeface="Consolas" panose="020B0609020204030204" pitchFamily="49" charset="0"/>
              </a:rPr>
              <a:t>8)</a:t>
            </a:r>
            <a:r>
              <a:rPr lang="en-IN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channel_description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16BA4A-6F46-D1FE-4927-E6C3DDDC9F0B}"/>
              </a:ext>
            </a:extLst>
          </p:cNvPr>
          <p:cNvSpPr txBox="1"/>
          <p:nvPr/>
        </p:nvSpPr>
        <p:spPr>
          <a:xfrm>
            <a:off x="3712051" y="508301"/>
            <a:ext cx="5909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system-ui"/>
              </a:rPr>
              <a:t>W</a:t>
            </a:r>
            <a:r>
              <a:rPr lang="en-IN" sz="2400" b="1" i="0" dirty="0">
                <a:effectLst/>
                <a:latin typeface="system-ui"/>
              </a:rPr>
              <a:t>ithout 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BD8D6F-EF2D-7234-34C5-4357548D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15" y="1539432"/>
            <a:ext cx="7523543" cy="39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52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C7FFA-C4CC-2F20-08B3-2DBDF519F887}"/>
              </a:ext>
            </a:extLst>
          </p:cNvPr>
          <p:cNvSpPr txBox="1"/>
          <p:nvPr/>
        </p:nvSpPr>
        <p:spPr>
          <a:xfrm>
            <a:off x="3076669" y="221500"/>
            <a:ext cx="5372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i="0" dirty="0" err="1">
                <a:effectLst/>
                <a:latin typeface="system-ui"/>
              </a:rPr>
              <a:t>HyperParameterTuning</a:t>
            </a:r>
            <a:endParaRPr lang="en-IN" sz="3200" b="1" i="0" dirty="0">
              <a:effectLst/>
              <a:latin typeface="system-u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2B0E9-AE3E-0724-424E-2978D668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44" y="1216742"/>
            <a:ext cx="5372850" cy="248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6402B-E809-2F5E-68E5-9277C80E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85" y="4359271"/>
            <a:ext cx="2939968" cy="1212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AAF12-26B9-D989-1CC1-3EB04189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74" y="1216742"/>
            <a:ext cx="5059536" cy="41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7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BEEDD-266B-A8CA-970B-5EE34716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34" y="509286"/>
            <a:ext cx="8588415" cy="56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3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864CA-0355-0057-AD30-4D66C118A3FE}"/>
              </a:ext>
            </a:extLst>
          </p:cNvPr>
          <p:cNvSpPr txBox="1"/>
          <p:nvPr/>
        </p:nvSpPr>
        <p:spPr>
          <a:xfrm>
            <a:off x="4734047" y="497712"/>
            <a:ext cx="4039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stem-ui"/>
              </a:rPr>
              <a:t>Best model</a:t>
            </a:r>
            <a:endParaRPr lang="en-IN" sz="3200" b="1" dirty="0">
              <a:latin typeface="system-ui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E2DB10-AED6-38E8-64FC-73D80365F60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88963" y="1846692"/>
            <a:ext cx="23033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Best Model :  Lasso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68164B-0114-1A4A-C545-D00449A8C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674430"/>
              </p:ext>
            </p:extLst>
          </p:nvPr>
        </p:nvGraphicFramePr>
        <p:xfrm>
          <a:off x="1388963" y="2326511"/>
          <a:ext cx="10127848" cy="3229336"/>
        </p:xfrm>
        <a:graphic>
          <a:graphicData uri="http://schemas.openxmlformats.org/drawingml/2006/table">
            <a:tbl>
              <a:tblPr/>
              <a:tblGrid>
                <a:gridCol w="4998525">
                  <a:extLst>
                    <a:ext uri="{9D8B030D-6E8A-4147-A177-3AD203B41FA5}">
                      <a16:colId xmlns:a16="http://schemas.microsoft.com/office/drawing/2014/main" val="1744588471"/>
                    </a:ext>
                  </a:extLst>
                </a:gridCol>
                <a:gridCol w="5129323">
                  <a:extLst>
                    <a:ext uri="{9D8B030D-6E8A-4147-A177-3AD203B41FA5}">
                      <a16:colId xmlns:a16="http://schemas.microsoft.com/office/drawing/2014/main" val="1417628160"/>
                    </a:ext>
                  </a:extLst>
                </a:gridCol>
              </a:tblGrid>
              <a:tr h="889702">
                <a:tc>
                  <a:txBody>
                    <a:bodyPr/>
                    <a:lstStyle/>
                    <a:p>
                      <a:r>
                        <a:rPr lang="en-IN" dirty="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57899"/>
                  </a:ext>
                </a:extLst>
              </a:tr>
              <a:tr h="779878">
                <a:tc>
                  <a:txBody>
                    <a:bodyPr/>
                    <a:lstStyle/>
                    <a:p>
                      <a:r>
                        <a:rPr lang="en-IN" b="1" dirty="0"/>
                        <a:t>Test </a:t>
                      </a:r>
                      <a:r>
                        <a:rPr lang="en-IN" sz="1600" b="1" dirty="0">
                          <a:latin typeface="system-ui"/>
                        </a:rPr>
                        <a:t>RMSE</a:t>
                      </a:r>
                      <a:endParaRPr lang="en-IN" sz="1600" dirty="0">
                        <a:latin typeface="system-u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1.247624e+06</a:t>
                      </a:r>
                      <a:r>
                        <a:rPr lang="en-IN" dirty="0"/>
                        <a:t>  </a:t>
                      </a:r>
                      <a:r>
                        <a:rPr lang="en-IN" i="1" dirty="0"/>
                        <a:t>(Lowest error)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774662"/>
                  </a:ext>
                </a:extLst>
              </a:tr>
              <a:tr h="779878">
                <a:tc>
                  <a:txBody>
                    <a:bodyPr/>
                    <a:lstStyle/>
                    <a:p>
                      <a:r>
                        <a:rPr lang="en-IN" b="1"/>
                        <a:t>Test Score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0.798242</a:t>
                      </a:r>
                      <a:r>
                        <a:rPr lang="en-IN" dirty="0"/>
                        <a:t>  </a:t>
                      </a:r>
                      <a:r>
                        <a:rPr lang="en-IN" i="1" dirty="0"/>
                        <a:t>(Highest accuracy)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01456"/>
                  </a:ext>
                </a:extLst>
              </a:tr>
              <a:tr h="779878">
                <a:tc>
                  <a:txBody>
                    <a:bodyPr/>
                    <a:lstStyle/>
                    <a:p>
                      <a:r>
                        <a:rPr lang="en-IN" b="1" dirty="0"/>
                        <a:t>Fit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Good fit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2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5124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Images">
            <a:extLst>
              <a:ext uri="{FF2B5EF4-FFF2-40B4-BE49-F238E27FC236}">
                <a16:creationId xmlns:a16="http://schemas.microsoft.com/office/drawing/2014/main" id="{4DE81E0B-B003-4326-FA3D-E2390F08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7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47850" y="3338266"/>
            <a:ext cx="12192000" cy="36518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Dataset Explanation:-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749" y="293227"/>
            <a:ext cx="6435524" cy="78832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" y="116059"/>
            <a:ext cx="4389120" cy="3223421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361" y="3515361"/>
            <a:ext cx="4043680" cy="304941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F1543-C44F-6309-03FC-1D936AFB0E62}"/>
              </a:ext>
            </a:extLst>
          </p:cNvPr>
          <p:cNvSpPr txBox="1"/>
          <p:nvPr/>
        </p:nvSpPr>
        <p:spPr>
          <a:xfrm>
            <a:off x="4984955" y="1495156"/>
            <a:ext cx="578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data was collected using YouTube API ,based on the features we required for this project was been extracted in this data.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96286-4352-470C-FB2E-9E8124CFC513}"/>
              </a:ext>
            </a:extLst>
          </p:cNvPr>
          <p:cNvSpPr txBox="1"/>
          <p:nvPr/>
        </p:nvSpPr>
        <p:spPr>
          <a:xfrm>
            <a:off x="7528560" y="3429000"/>
            <a:ext cx="4592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dataset contains information about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1,530 YouTube channels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capturing key metrics related to their performance and 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Each entry includes the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channel ID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content category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subscriber count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total view count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number of videos uploaded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channel creation date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and a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Numerical features such as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subscriber count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views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and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video count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provide quantitative measures of each channel's success, while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category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creation date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offer context for comparative and temporal analysis.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DCB293-6085-D1BC-EAB5-BD125EDDCA7B}"/>
              </a:ext>
            </a:extLst>
          </p:cNvPr>
          <p:cNvSpPr txBox="1"/>
          <p:nvPr/>
        </p:nvSpPr>
        <p:spPr>
          <a:xfrm>
            <a:off x="734552" y="771870"/>
            <a:ext cx="11457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Top 5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B4263-32A2-59E2-1B96-3770702D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72626"/>
            <a:ext cx="12115800" cy="30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C43CA-AF29-9724-6898-7EFB85AD490C}"/>
              </a:ext>
            </a:extLst>
          </p:cNvPr>
          <p:cNvSpPr txBox="1"/>
          <p:nvPr/>
        </p:nvSpPr>
        <p:spPr>
          <a:xfrm>
            <a:off x="4175760" y="500687"/>
            <a:ext cx="496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/>
              <a:t>Uni-variate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61027-3DF8-1FF9-B248-77E04694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10"/>
            <a:ext cx="6532880" cy="535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AC13C-301F-4454-298C-55E6D309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79" y="1412241"/>
            <a:ext cx="5811521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38C6A-D926-246B-3DCC-59EFCAC1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477520"/>
            <a:ext cx="10332720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9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EAD7D-CF97-67E7-CC33-B430A165F9D7}"/>
              </a:ext>
            </a:extLst>
          </p:cNvPr>
          <p:cNvSpPr txBox="1"/>
          <p:nvPr/>
        </p:nvSpPr>
        <p:spPr>
          <a:xfrm flipH="1">
            <a:off x="4208090" y="461833"/>
            <a:ext cx="259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Bi-variate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155D0-5497-1053-45A9-92898577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310640"/>
            <a:ext cx="5466084" cy="352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59040-AC5E-9559-8DEA-66BE46FC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280"/>
            <a:ext cx="5943600" cy="45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9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34777-1954-99F6-44B1-C6842F07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" y="1432560"/>
            <a:ext cx="11226800" cy="41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1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B05E2-E008-7357-D557-F1F67156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14960"/>
            <a:ext cx="1205992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2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516</TotalTime>
  <Words>315</Words>
  <Application>Microsoft Office PowerPoint</Application>
  <PresentationFormat>Widescreen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Consolas</vt:lpstr>
      <vt:lpstr>Corbel</vt:lpstr>
      <vt:lpstr>Roboto</vt:lpstr>
      <vt:lpstr>system-ui</vt:lpstr>
      <vt:lpstr>Wingdings</vt:lpstr>
      <vt:lpstr>Office Theme</vt:lpstr>
      <vt:lpstr>SOCIAL MEDIA REACH                                                                                               Where Content Meets Influence                                      </vt:lpstr>
      <vt:lpstr>Business Study of the Project 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vyshnavicherukuthotha@gmail.com</dc:creator>
  <cp:lastModifiedBy>vyshnavi cherukuthota</cp:lastModifiedBy>
  <cp:revision>3</cp:revision>
  <dcterms:created xsi:type="dcterms:W3CDTF">2025-05-08T10:17:04Z</dcterms:created>
  <dcterms:modified xsi:type="dcterms:W3CDTF">2025-05-17T08:04:27Z</dcterms:modified>
</cp:coreProperties>
</file>